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3" r:id="rId2"/>
    <p:sldId id="297" r:id="rId3"/>
    <p:sldId id="296" r:id="rId4"/>
    <p:sldId id="298" r:id="rId5"/>
    <p:sldId id="299" r:id="rId6"/>
    <p:sldId id="276" r:id="rId7"/>
    <p:sldId id="302" r:id="rId8"/>
    <p:sldId id="278" r:id="rId9"/>
    <p:sldId id="284" r:id="rId10"/>
    <p:sldId id="291" r:id="rId11"/>
    <p:sldId id="300" r:id="rId12"/>
    <p:sldId id="268" r:id="rId13"/>
    <p:sldId id="262" r:id="rId14"/>
    <p:sldId id="267" r:id="rId15"/>
    <p:sldId id="266" r:id="rId16"/>
    <p:sldId id="264" r:id="rId17"/>
    <p:sldId id="295" r:id="rId18"/>
    <p:sldId id="258" r:id="rId19"/>
    <p:sldId id="279" r:id="rId20"/>
    <p:sldId id="280" r:id="rId21"/>
    <p:sldId id="287" r:id="rId22"/>
    <p:sldId id="281" r:id="rId23"/>
    <p:sldId id="288" r:id="rId24"/>
    <p:sldId id="282" r:id="rId25"/>
    <p:sldId id="289" r:id="rId26"/>
    <p:sldId id="283" r:id="rId27"/>
    <p:sldId id="290" r:id="rId28"/>
    <p:sldId id="303" r:id="rId29"/>
    <p:sldId id="285" r:id="rId30"/>
    <p:sldId id="292" r:id="rId31"/>
    <p:sldId id="293" r:id="rId32"/>
    <p:sldId id="301" r:id="rId33"/>
    <p:sldId id="294" r:id="rId34"/>
    <p:sldId id="274" r:id="rId35"/>
    <p:sldId id="275" r:id="rId36"/>
    <p:sldId id="27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53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00C4A7-BEA7-43D3-B829-748114FF93B7}" type="datetimeFigureOut">
              <a:rPr lang="en-US" smtClean="0"/>
              <a:pPr/>
              <a:t>4/28/15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A0AA83D-AF0F-4A6B-88A3-A7F518B8D8C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0C4A7-BEA7-43D3-B829-748114FF93B7}" type="datetimeFigureOut">
              <a:rPr lang="en-US" smtClean="0"/>
              <a:pPr/>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AA83D-AF0F-4A6B-88A3-A7F518B8D8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A0AA83D-AF0F-4A6B-88A3-A7F518B8D8C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0C4A7-BEA7-43D3-B829-748114FF93B7}" type="datetimeFigureOut">
              <a:rPr lang="en-US" smtClean="0"/>
              <a:pPr/>
              <a:t>4/28/15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00C4A7-BEA7-43D3-B829-748114FF93B7}" type="datetimeFigureOut">
              <a:rPr lang="en-US" smtClean="0"/>
              <a:pPr/>
              <a:t>4/28/15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A0AA83D-AF0F-4A6B-88A3-A7F518B8D8C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200C4A7-BEA7-43D3-B829-748114FF93B7}" type="datetimeFigureOut">
              <a:rPr lang="en-US" smtClean="0"/>
              <a:pPr/>
              <a:t>4/28/15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A0AA83D-AF0F-4A6B-88A3-A7F518B8D8C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200C4A7-BEA7-43D3-B829-748114FF93B7}" type="datetimeFigureOut">
              <a:rPr lang="en-US" smtClean="0"/>
              <a:pPr/>
              <a:t>4/28/15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AA83D-AF0F-4A6B-88A3-A7F518B8D8C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00C4A7-BEA7-43D3-B829-748114FF93B7}" type="datetimeFigureOut">
              <a:rPr lang="en-US" smtClean="0"/>
              <a:pPr/>
              <a:t>4/28/15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A0AA83D-AF0F-4A6B-88A3-A7F518B8D8C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00C4A7-BEA7-43D3-B829-748114FF93B7}" type="datetimeFigureOut">
              <a:rPr lang="en-US" smtClean="0"/>
              <a:pPr/>
              <a:t>4/28/15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A0AA83D-AF0F-4A6B-88A3-A7F518B8D8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200C4A7-BEA7-43D3-B829-748114FF93B7}" type="datetimeFigureOut">
              <a:rPr lang="en-US" smtClean="0"/>
              <a:pPr/>
              <a:t>4/28/15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A0AA83D-AF0F-4A6B-88A3-A7F518B8D8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A0AA83D-AF0F-4A6B-88A3-A7F518B8D8C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200C4A7-BEA7-43D3-B829-748114FF93B7}" type="datetimeFigureOut">
              <a:rPr lang="en-US" smtClean="0"/>
              <a:pPr/>
              <a:t>4/28/15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A0AA83D-AF0F-4A6B-88A3-A7F518B8D8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00C4A7-BEA7-43D3-B829-748114FF93B7}" type="datetimeFigureOut">
              <a:rPr lang="en-US" smtClean="0"/>
              <a:pPr/>
              <a:t>4/28/15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200C4A7-BEA7-43D3-B829-748114FF93B7}" type="datetimeFigureOut">
              <a:rPr lang="en-US" smtClean="0"/>
              <a:pPr/>
              <a:t>4/28/15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A0AA83D-AF0F-4A6B-88A3-A7F518B8D8C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oprxabuseinga.org/" TargetMode="External"/><Relationship Id="rId3" Type="http://schemas.openxmlformats.org/officeDocument/2006/relationships/image" Target="../media/image3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patrick@dbhdd.ga.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onitoringthefuture.org/" TargetMode="External"/><Relationship Id="rId4" Type="http://schemas.openxmlformats.org/officeDocument/2006/relationships/hyperlink" Target="http://www.samhsa.gov/" TargetMode="External"/><Relationship Id="rId5" Type="http://schemas.openxmlformats.org/officeDocument/2006/relationships/hyperlink" Target="http://www.samhsa.gov/data/NSDUH/2k11Results/NSDUHresults2011.htm" TargetMode="External"/><Relationship Id="rId1" Type="http://schemas.openxmlformats.org/officeDocument/2006/relationships/slideLayout" Target="../slideLayouts/slideLayout2.xml"/><Relationship Id="rId2" Type="http://schemas.openxmlformats.org/officeDocument/2006/relationships/hyperlink" Target="http://www.drugabus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 Rx logo rev.jpg"/>
          <p:cNvPicPr>
            <a:picLocks noChangeAspect="1"/>
          </p:cNvPicPr>
          <p:nvPr/>
        </p:nvPicPr>
        <p:blipFill>
          <a:blip r:embed="rId2" cstate="print"/>
          <a:stretch>
            <a:fillRect/>
          </a:stretch>
        </p:blipFill>
        <p:spPr>
          <a:xfrm>
            <a:off x="2286000" y="2971800"/>
            <a:ext cx="4056927" cy="2286000"/>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914400"/>
            <a:ext cx="695325" cy="1038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p:txBody>
          <a:bodyPr>
            <a:normAutofit fontScale="92500" lnSpcReduction="10000"/>
          </a:bodyPr>
          <a:lstStyle/>
          <a:p>
            <a:r>
              <a:rPr lang="en-US" dirty="0" smtClean="0"/>
              <a:t>According to the 2012 Monitoring the Future survey, prescription and over-the-counter drugs are among the most commonly abused drugs by 12th graders, after alcohol, marijuana, synthetic marijuana and tobacco. </a:t>
            </a:r>
          </a:p>
          <a:p>
            <a:endParaRPr lang="en-US" dirty="0"/>
          </a:p>
        </p:txBody>
      </p:sp>
      <p:sp>
        <p:nvSpPr>
          <p:cNvPr id="2" name="Title 1"/>
          <p:cNvSpPr>
            <a:spLocks noGrp="1"/>
          </p:cNvSpPr>
          <p:nvPr>
            <p:ph type="title"/>
          </p:nvPr>
        </p:nvSpPr>
        <p:spPr/>
        <p:txBody>
          <a:bodyPr/>
          <a:lstStyle/>
          <a:p>
            <a:r>
              <a:rPr lang="en-US" b="1" dirty="0" smtClean="0"/>
              <a:t>Teen Use</a:t>
            </a:r>
            <a:endParaRPr lang="en-US" b="1" dirty="0"/>
          </a:p>
        </p:txBody>
      </p:sp>
      <p:pic>
        <p:nvPicPr>
          <p:cNvPr id="8" name="Picture 7" descr="teen couple getting high.jpg"/>
          <p:cNvPicPr>
            <a:picLocks noChangeAspect="1"/>
          </p:cNvPicPr>
          <p:nvPr/>
        </p:nvPicPr>
        <p:blipFill>
          <a:blip r:embed="rId2" cstate="print"/>
          <a:stretch>
            <a:fillRect/>
          </a:stretch>
        </p:blipFill>
        <p:spPr>
          <a:xfrm>
            <a:off x="5029200" y="2743200"/>
            <a:ext cx="3174004" cy="2377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p:txBody>
          <a:bodyPr/>
          <a:lstStyle/>
          <a:p>
            <a:r>
              <a:rPr lang="en-US" dirty="0" smtClean="0"/>
              <a:t>Youth who abuse prescription medications are also more likely to report use of other drugs. </a:t>
            </a:r>
          </a:p>
          <a:p>
            <a:endParaRPr lang="en-US" dirty="0"/>
          </a:p>
        </p:txBody>
      </p:sp>
      <p:pic>
        <p:nvPicPr>
          <p:cNvPr id="7" name="Content Placeholder 6" descr="tobacco.jpg"/>
          <p:cNvPicPr>
            <a:picLocks noGrp="1" noChangeAspect="1"/>
          </p:cNvPicPr>
          <p:nvPr>
            <p:ph sz="quarter" idx="4"/>
          </p:nvPr>
        </p:nvPicPr>
        <p:blipFill>
          <a:blip r:embed="rId2" cstate="print"/>
          <a:stretch>
            <a:fillRect/>
          </a:stretch>
        </p:blipFill>
        <p:spPr>
          <a:xfrm>
            <a:off x="5181600" y="2667000"/>
            <a:ext cx="2676525" cy="1704975"/>
          </a:xfrm>
        </p:spPr>
      </p:pic>
      <p:sp>
        <p:nvSpPr>
          <p:cNvPr id="6" name="Title 5"/>
          <p:cNvSpPr>
            <a:spLocks noGrp="1"/>
          </p:cNvSpPr>
          <p:nvPr>
            <p:ph type="title"/>
          </p:nvPr>
        </p:nvSpPr>
        <p:spPr/>
        <p:txBody>
          <a:bodyPr/>
          <a:lstStyle/>
          <a:p>
            <a:r>
              <a:rPr lang="en-US" b="1" dirty="0" smtClean="0"/>
              <a:t>Teen Use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Teen Use	</a:t>
            </a:r>
            <a:endParaRPr lang="en-US" b="1" dirty="0"/>
          </a:p>
        </p:txBody>
      </p:sp>
      <p:sp>
        <p:nvSpPr>
          <p:cNvPr id="2" name="Content Placeholder 1"/>
          <p:cNvSpPr>
            <a:spLocks noGrp="1"/>
          </p:cNvSpPr>
          <p:nvPr>
            <p:ph sz="half" idx="1"/>
          </p:nvPr>
        </p:nvSpPr>
        <p:spPr>
          <a:xfrm>
            <a:off x="4800600" y="1600200"/>
            <a:ext cx="4038600" cy="4681728"/>
          </a:xfrm>
        </p:spPr>
        <p:txBody>
          <a:bodyPr/>
          <a:lstStyle/>
          <a:p>
            <a:r>
              <a:rPr lang="en-US" dirty="0" smtClean="0"/>
              <a:t>1 in 5 young adults has abused a Rx drug</a:t>
            </a:r>
          </a:p>
          <a:p>
            <a:r>
              <a:rPr lang="en-US" dirty="0" smtClean="0"/>
              <a:t>1 in 10 youth ages 12-17 has abused OTC cough medicine to get high</a:t>
            </a:r>
          </a:p>
        </p:txBody>
      </p:sp>
      <p:pic>
        <p:nvPicPr>
          <p:cNvPr id="6" name="Picture 5" descr="group shot of teens.jpg"/>
          <p:cNvPicPr>
            <a:picLocks noChangeAspect="1"/>
          </p:cNvPicPr>
          <p:nvPr/>
        </p:nvPicPr>
        <p:blipFill>
          <a:blip r:embed="rId2" cstate="print"/>
          <a:stretch>
            <a:fillRect/>
          </a:stretch>
        </p:blipFill>
        <p:spPr>
          <a:xfrm>
            <a:off x="304800" y="1752600"/>
            <a:ext cx="3861470" cy="25603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Top Reasons for Abuse</a:t>
            </a:r>
            <a:endParaRPr lang="en-US" b="1" dirty="0"/>
          </a:p>
        </p:txBody>
      </p:sp>
      <p:sp>
        <p:nvSpPr>
          <p:cNvPr id="2" name="Content Placeholder 1"/>
          <p:cNvSpPr>
            <a:spLocks noGrp="1"/>
          </p:cNvSpPr>
          <p:nvPr>
            <p:ph sz="half" idx="1"/>
          </p:nvPr>
        </p:nvSpPr>
        <p:spPr>
          <a:xfrm>
            <a:off x="4724400" y="1524000"/>
            <a:ext cx="4038600" cy="4681728"/>
          </a:xfrm>
        </p:spPr>
        <p:txBody>
          <a:bodyPr/>
          <a:lstStyle/>
          <a:p>
            <a:r>
              <a:rPr lang="en-US" dirty="0" smtClean="0"/>
              <a:t>To get high</a:t>
            </a:r>
          </a:p>
          <a:p>
            <a:r>
              <a:rPr lang="en-US" dirty="0" smtClean="0"/>
              <a:t>To treat pain</a:t>
            </a:r>
          </a:p>
          <a:p>
            <a:r>
              <a:rPr lang="en-US" dirty="0" smtClean="0"/>
              <a:t>To help with school work</a:t>
            </a:r>
          </a:p>
        </p:txBody>
      </p:sp>
      <p:pic>
        <p:nvPicPr>
          <p:cNvPr id="4" name="Picture 3" descr="teen girls studying.jpg"/>
          <p:cNvPicPr>
            <a:picLocks noChangeAspect="1"/>
          </p:cNvPicPr>
          <p:nvPr/>
        </p:nvPicPr>
        <p:blipFill>
          <a:blip r:embed="rId2" cstate="print"/>
          <a:stretch>
            <a:fillRect/>
          </a:stretch>
        </p:blipFill>
        <p:spPr>
          <a:xfrm>
            <a:off x="838200" y="1752600"/>
            <a:ext cx="2638425" cy="26384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Access</a:t>
            </a:r>
            <a:endParaRPr lang="en-US" b="1" dirty="0"/>
          </a:p>
        </p:txBody>
      </p:sp>
      <p:sp>
        <p:nvSpPr>
          <p:cNvPr id="2" name="Content Placeholder 1"/>
          <p:cNvSpPr>
            <a:spLocks noGrp="1"/>
          </p:cNvSpPr>
          <p:nvPr>
            <p:ph sz="quarter" idx="1"/>
          </p:nvPr>
        </p:nvSpPr>
        <p:spPr/>
        <p:txBody>
          <a:bodyPr/>
          <a:lstStyle/>
          <a:p>
            <a:r>
              <a:rPr lang="en-US" dirty="0" smtClean="0"/>
              <a:t>51 % of high school seniors said </a:t>
            </a:r>
            <a:r>
              <a:rPr lang="en-US" dirty="0" err="1" smtClean="0"/>
              <a:t>opioid</a:t>
            </a:r>
            <a:r>
              <a:rPr lang="en-US" dirty="0" smtClean="0"/>
              <a:t> drugs other than heroin are fairly easy or very easy to get </a:t>
            </a:r>
          </a:p>
          <a:p>
            <a:r>
              <a:rPr lang="en-US" dirty="0" smtClean="0"/>
              <a:t>Over 70% of people who abused Rx pain relievers got them from friends or relatives </a:t>
            </a:r>
          </a:p>
          <a:p>
            <a:r>
              <a:rPr lang="en-US" dirty="0" smtClean="0"/>
              <a:t>5 % got them from a drug dealer or the Internet </a:t>
            </a:r>
          </a:p>
          <a:p>
            <a:endParaRPr lang="en-US" dirty="0"/>
          </a:p>
        </p:txBody>
      </p:sp>
      <p:pic>
        <p:nvPicPr>
          <p:cNvPr id="5" name="Picture 4" descr="pills in backpack.jpg"/>
          <p:cNvPicPr>
            <a:picLocks noChangeAspect="1"/>
          </p:cNvPicPr>
          <p:nvPr/>
        </p:nvPicPr>
        <p:blipFill>
          <a:blip r:embed="rId2" cstate="print"/>
          <a:stretch>
            <a:fillRect/>
          </a:stretch>
        </p:blipFill>
        <p:spPr>
          <a:xfrm>
            <a:off x="2743200" y="4114800"/>
            <a:ext cx="3061734" cy="2011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762000"/>
            <a:ext cx="5867400" cy="1219200"/>
          </a:xfrm>
        </p:spPr>
        <p:txBody>
          <a:bodyPr>
            <a:normAutofit/>
          </a:bodyPr>
          <a:lstStyle/>
          <a:p>
            <a:r>
              <a:rPr lang="en-US" dirty="0" smtClean="0"/>
              <a:t>Myth #1: Rx Drugs are Safer than Illegal Drugs</a:t>
            </a:r>
            <a:endParaRPr lang="en-US" dirty="0"/>
          </a:p>
        </p:txBody>
      </p:sp>
      <p:sp>
        <p:nvSpPr>
          <p:cNvPr id="2" name="Content Placeholder 1"/>
          <p:cNvSpPr>
            <a:spLocks noGrp="1"/>
          </p:cNvSpPr>
          <p:nvPr>
            <p:ph type="body" sz="half" idx="2"/>
          </p:nvPr>
        </p:nvSpPr>
        <p:spPr>
          <a:xfrm>
            <a:off x="2971800" y="1600200"/>
            <a:ext cx="5486400" cy="2971800"/>
          </a:xfrm>
        </p:spPr>
        <p:txBody>
          <a:bodyPr>
            <a:normAutofit lnSpcReduction="10000"/>
          </a:bodyPr>
          <a:lstStyle/>
          <a:p>
            <a:r>
              <a:rPr lang="en-US" dirty="0" smtClean="0"/>
              <a:t>Facts: </a:t>
            </a:r>
          </a:p>
          <a:p>
            <a:pPr lvl="1"/>
            <a:r>
              <a:rPr lang="en-US" sz="2400" dirty="0" smtClean="0"/>
              <a:t>Many Rx drugs can have powerful effects in the brain and body. </a:t>
            </a:r>
          </a:p>
          <a:p>
            <a:pPr lvl="1"/>
            <a:r>
              <a:rPr lang="en-US" sz="2400" dirty="0" smtClean="0"/>
              <a:t>They are safe for the person to whom they are prescribed (in the dosage prescribed by the doctor)</a:t>
            </a:r>
          </a:p>
          <a:p>
            <a:pPr lvl="1"/>
            <a:r>
              <a:rPr lang="en-US" sz="2400" dirty="0" smtClean="0"/>
              <a:t>Abusing Rx drugs and sharing them with friends is </a:t>
            </a:r>
            <a:r>
              <a:rPr lang="en-US" sz="2400" b="1" dirty="0" smtClean="0"/>
              <a:t>ILLEGAL.</a:t>
            </a:r>
            <a:r>
              <a:rPr lang="en-US" sz="2400" dirty="0" smtClean="0"/>
              <a:t> </a:t>
            </a:r>
            <a:endParaRPr lang="en-US" sz="2400" dirty="0"/>
          </a:p>
        </p:txBody>
      </p:sp>
      <p:pic>
        <p:nvPicPr>
          <p:cNvPr id="5" name="Picture 4" descr="fact check 2.jpg"/>
          <p:cNvPicPr>
            <a:picLocks noChangeAspect="1"/>
          </p:cNvPicPr>
          <p:nvPr/>
        </p:nvPicPr>
        <p:blipFill>
          <a:blip r:embed="rId2" cstate="print"/>
          <a:stretch>
            <a:fillRect/>
          </a:stretch>
        </p:blipFill>
        <p:spPr>
          <a:xfrm>
            <a:off x="304800" y="1447800"/>
            <a:ext cx="2571750" cy="17811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685800"/>
            <a:ext cx="5867400" cy="1219200"/>
          </a:xfrm>
        </p:spPr>
        <p:txBody>
          <a:bodyPr>
            <a:normAutofit/>
          </a:bodyPr>
          <a:lstStyle/>
          <a:p>
            <a:r>
              <a:rPr lang="en-US" dirty="0" smtClean="0"/>
              <a:t>Myth #2: OTC Drugs are Safer</a:t>
            </a:r>
            <a:endParaRPr lang="en-US" dirty="0"/>
          </a:p>
        </p:txBody>
      </p:sp>
      <p:sp>
        <p:nvSpPr>
          <p:cNvPr id="2" name="Content Placeholder 1"/>
          <p:cNvSpPr>
            <a:spLocks noGrp="1"/>
          </p:cNvSpPr>
          <p:nvPr>
            <p:ph type="body" sz="half" idx="2"/>
          </p:nvPr>
        </p:nvSpPr>
        <p:spPr>
          <a:xfrm>
            <a:off x="3200400" y="1447800"/>
            <a:ext cx="4876800" cy="1143000"/>
          </a:xfrm>
        </p:spPr>
        <p:txBody>
          <a:bodyPr>
            <a:noAutofit/>
          </a:bodyPr>
          <a:lstStyle/>
          <a:p>
            <a:r>
              <a:rPr lang="en-US" sz="2400" dirty="0" smtClean="0">
                <a:solidFill>
                  <a:schemeClr val="tx1"/>
                </a:solidFill>
              </a:rPr>
              <a:t>Fact: Cough and cold are some of the most commonly abused OTC meds. </a:t>
            </a:r>
          </a:p>
        </p:txBody>
      </p:sp>
      <p:pic>
        <p:nvPicPr>
          <p:cNvPr id="5" name="Picture Placeholder 4" descr="fact check 2.jpg"/>
          <p:cNvPicPr>
            <a:picLocks noGrp="1" noChangeAspect="1"/>
          </p:cNvPicPr>
          <p:nvPr>
            <p:ph type="pic" idx="1"/>
          </p:nvPr>
        </p:nvPicPr>
        <p:blipFill>
          <a:blip r:embed="rId2" cstate="print"/>
          <a:srcRect l="2384" r="2384"/>
          <a:stretch>
            <a:fillRect/>
          </a:stretch>
        </p:blipFill>
        <p:spPr>
          <a:xfrm>
            <a:off x="304800" y="1295400"/>
            <a:ext cx="2388870" cy="1737360"/>
          </a:xfrm>
          <a:prstGeom prst="rect">
            <a:avLst/>
          </a:prstGeom>
        </p:spPr>
      </p:pic>
      <p:pic>
        <p:nvPicPr>
          <p:cNvPr id="6" name="Picture 5" descr="Nyquil.png"/>
          <p:cNvPicPr>
            <a:picLocks noChangeAspect="1"/>
          </p:cNvPicPr>
          <p:nvPr/>
        </p:nvPicPr>
        <p:blipFill>
          <a:blip r:embed="rId3" cstate="print"/>
          <a:stretch>
            <a:fillRect/>
          </a:stretch>
        </p:blipFill>
        <p:spPr>
          <a:xfrm>
            <a:off x="3810000" y="2819400"/>
            <a:ext cx="3048000" cy="32099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OTC – Cough and Cold Meds</a:t>
            </a:r>
            <a:endParaRPr lang="en-US" b="1" dirty="0"/>
          </a:p>
        </p:txBody>
      </p:sp>
      <p:sp>
        <p:nvSpPr>
          <p:cNvPr id="3" name="Content Placeholder 2"/>
          <p:cNvSpPr>
            <a:spLocks noGrp="1"/>
          </p:cNvSpPr>
          <p:nvPr>
            <p:ph sz="quarter" idx="1"/>
          </p:nvPr>
        </p:nvSpPr>
        <p:spPr>
          <a:xfrm>
            <a:off x="457200" y="3810000"/>
            <a:ext cx="7927848" cy="2359152"/>
          </a:xfrm>
        </p:spPr>
        <p:txBody>
          <a:bodyPr>
            <a:normAutofit fontScale="92500" lnSpcReduction="10000"/>
          </a:bodyPr>
          <a:lstStyle/>
          <a:p>
            <a:r>
              <a:rPr lang="en-US" dirty="0" smtClean="0"/>
              <a:t>Contain DXM – causes effects similar to PCP, a dissociative drug, which makes people feel disconnected from their normal selves.</a:t>
            </a:r>
          </a:p>
          <a:p>
            <a:r>
              <a:rPr lang="en-US" dirty="0" smtClean="0"/>
              <a:t>Cough meds are safe when taken as directed, but when abused they are taken in large quantities to get the high. </a:t>
            </a:r>
          </a:p>
          <a:p>
            <a:endParaRPr lang="en-US" dirty="0"/>
          </a:p>
        </p:txBody>
      </p:sp>
      <p:pic>
        <p:nvPicPr>
          <p:cNvPr id="4" name="Picture 3" descr="getty_rr_photo_of_cold_medicine.jpg"/>
          <p:cNvPicPr>
            <a:picLocks noChangeAspect="1"/>
          </p:cNvPicPr>
          <p:nvPr/>
        </p:nvPicPr>
        <p:blipFill>
          <a:blip r:embed="rId2" cstate="print"/>
          <a:stretch>
            <a:fillRect/>
          </a:stretch>
        </p:blipFill>
        <p:spPr>
          <a:xfrm>
            <a:off x="2743200" y="1524000"/>
            <a:ext cx="3048000" cy="20711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2362200" cy="1371600"/>
          </a:xfrm>
        </p:spPr>
        <p:txBody>
          <a:bodyPr/>
          <a:lstStyle/>
          <a:p>
            <a:r>
              <a:rPr lang="en-US" dirty="0" smtClean="0"/>
              <a:t>Most Commonly Abused Rx Drugs</a:t>
            </a:r>
            <a:endParaRPr lang="en-US" dirty="0"/>
          </a:p>
        </p:txBody>
      </p:sp>
      <p:sp>
        <p:nvSpPr>
          <p:cNvPr id="3" name="Content Placeholder 2"/>
          <p:cNvSpPr>
            <a:spLocks noGrp="1"/>
          </p:cNvSpPr>
          <p:nvPr>
            <p:ph sz="quarter" idx="1"/>
          </p:nvPr>
        </p:nvSpPr>
        <p:spPr/>
        <p:txBody>
          <a:bodyPr/>
          <a:lstStyle/>
          <a:p>
            <a:r>
              <a:rPr lang="en-US" dirty="0" err="1" smtClean="0"/>
              <a:t>Opioids</a:t>
            </a:r>
            <a:r>
              <a:rPr lang="en-US" dirty="0" smtClean="0"/>
              <a:t> </a:t>
            </a:r>
          </a:p>
          <a:p>
            <a:pPr lvl="1"/>
            <a:r>
              <a:rPr lang="en-US" dirty="0" err="1" smtClean="0"/>
              <a:t>Oxycontin</a:t>
            </a:r>
            <a:endParaRPr lang="en-US" dirty="0" smtClean="0"/>
          </a:p>
          <a:p>
            <a:pPr lvl="1"/>
            <a:r>
              <a:rPr lang="en-US" dirty="0" err="1" smtClean="0"/>
              <a:t>Vicodin</a:t>
            </a:r>
            <a:r>
              <a:rPr lang="en-US" dirty="0" smtClean="0"/>
              <a:t>)</a:t>
            </a:r>
          </a:p>
          <a:p>
            <a:r>
              <a:rPr lang="en-US" dirty="0" smtClean="0"/>
              <a:t>Stimulants </a:t>
            </a:r>
          </a:p>
          <a:p>
            <a:pPr lvl="1"/>
            <a:r>
              <a:rPr lang="en-US" dirty="0" err="1" smtClean="0"/>
              <a:t>Adderall</a:t>
            </a:r>
            <a:endParaRPr lang="en-US" dirty="0" smtClean="0"/>
          </a:p>
          <a:p>
            <a:pPr lvl="1"/>
            <a:r>
              <a:rPr lang="en-US" dirty="0" err="1" smtClean="0"/>
              <a:t>Concerta</a:t>
            </a:r>
            <a:r>
              <a:rPr lang="en-US" dirty="0" smtClean="0"/>
              <a:t> </a:t>
            </a:r>
          </a:p>
          <a:p>
            <a:r>
              <a:rPr lang="en-US" dirty="0" smtClean="0"/>
              <a:t>Central Nervous System Depressants </a:t>
            </a:r>
          </a:p>
          <a:p>
            <a:pPr lvl="1"/>
            <a:r>
              <a:rPr lang="en-US" dirty="0" err="1" smtClean="0"/>
              <a:t>Xanax</a:t>
            </a:r>
            <a:endParaRPr lang="en-US" dirty="0" smtClean="0"/>
          </a:p>
          <a:p>
            <a:pPr lvl="1"/>
            <a:r>
              <a:rPr lang="en-US" dirty="0" smtClean="0"/>
              <a:t>Valium)</a:t>
            </a:r>
          </a:p>
          <a:p>
            <a:endParaRPr lang="en-US" dirty="0"/>
          </a:p>
        </p:txBody>
      </p:sp>
      <p:pic>
        <p:nvPicPr>
          <p:cNvPr id="5" name="Picture 4" descr="oxycontin Rx only.jpg"/>
          <p:cNvPicPr>
            <a:picLocks noChangeAspect="1"/>
          </p:cNvPicPr>
          <p:nvPr/>
        </p:nvPicPr>
        <p:blipFill>
          <a:blip r:embed="rId2" cstate="print"/>
          <a:stretch>
            <a:fillRect/>
          </a:stretch>
        </p:blipFill>
        <p:spPr>
          <a:xfrm>
            <a:off x="304800" y="2286000"/>
            <a:ext cx="2438400" cy="1828800"/>
          </a:xfrm>
          <a:prstGeom prst="rect">
            <a:avLst/>
          </a:prstGeom>
        </p:spPr>
      </p:pic>
      <p:pic>
        <p:nvPicPr>
          <p:cNvPr id="6" name="Picture 5" descr="xanax_mail_17vs5ts-17vs5tv.jpeg"/>
          <p:cNvPicPr>
            <a:picLocks noChangeAspect="1"/>
          </p:cNvPicPr>
          <p:nvPr/>
        </p:nvPicPr>
        <p:blipFill>
          <a:blip r:embed="rId3" cstate="print"/>
          <a:stretch>
            <a:fillRect/>
          </a:stretch>
        </p:blipFill>
        <p:spPr>
          <a:xfrm>
            <a:off x="304800" y="4267200"/>
            <a:ext cx="243840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981200" y="1676400"/>
            <a:ext cx="5410200" cy="990600"/>
          </a:xfrm>
        </p:spPr>
        <p:txBody>
          <a:bodyPr>
            <a:normAutofit/>
          </a:bodyPr>
          <a:lstStyle/>
          <a:p>
            <a:pPr>
              <a:buNone/>
            </a:pPr>
            <a:r>
              <a:rPr lang="en-US" dirty="0" smtClean="0"/>
              <a:t>4 Issues with Abusing Rx Drugs</a:t>
            </a:r>
          </a:p>
          <a:p>
            <a:endParaRPr lang="en-US" dirty="0"/>
          </a:p>
        </p:txBody>
      </p:sp>
      <p:pic>
        <p:nvPicPr>
          <p:cNvPr id="3" name="Picture 2" descr="11137320-3d-drug-abuse-crossword-on-white-background.jpg"/>
          <p:cNvPicPr>
            <a:picLocks noChangeAspect="1"/>
          </p:cNvPicPr>
          <p:nvPr/>
        </p:nvPicPr>
        <p:blipFill>
          <a:blip r:embed="rId2" cstate="print"/>
          <a:stretch>
            <a:fillRect/>
          </a:stretch>
        </p:blipFill>
        <p:spPr>
          <a:xfrm>
            <a:off x="2895600" y="2667000"/>
            <a:ext cx="2767257"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2"/>
          </p:nvPr>
        </p:nvSpPr>
        <p:spPr/>
        <p:txBody>
          <a:bodyPr/>
          <a:lstStyle/>
          <a:p>
            <a:r>
              <a:rPr lang="en-US" dirty="0" smtClean="0"/>
              <a:t>DBHDD launched this project in October 2012</a:t>
            </a:r>
          </a:p>
          <a:p>
            <a:r>
              <a:rPr lang="en-US" dirty="0" smtClean="0"/>
              <a:t>Implemented in 3 counties: Catoosa, Early, and Gwinnett</a:t>
            </a:r>
          </a:p>
          <a:p>
            <a:r>
              <a:rPr lang="en-US" dirty="0" smtClean="0"/>
              <a:t>Goal: To reduce Rx drug misuse and abuse among 12-25 year olds within target communities.</a:t>
            </a:r>
          </a:p>
          <a:p>
            <a:endParaRPr lang="en-US" dirty="0"/>
          </a:p>
        </p:txBody>
      </p:sp>
      <p:pic>
        <p:nvPicPr>
          <p:cNvPr id="13" name="Content Placeholder 12" descr="Gen Rx logo rev.jpg"/>
          <p:cNvPicPr>
            <a:picLocks noGrp="1" noChangeAspect="1"/>
          </p:cNvPicPr>
          <p:nvPr>
            <p:ph sz="quarter" idx="1"/>
          </p:nvPr>
        </p:nvPicPr>
        <p:blipFill>
          <a:blip r:embed="rId2" cstate="print"/>
          <a:stretch>
            <a:fillRect/>
          </a:stretch>
        </p:blipFill>
        <p:spPr>
          <a:xfrm>
            <a:off x="3810000" y="1600200"/>
            <a:ext cx="4056611" cy="2286000"/>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2000"/>
            <a:ext cx="695325" cy="1038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1. Personal data</a:t>
            </a:r>
            <a:endParaRPr lang="en-US" b="1" dirty="0"/>
          </a:p>
        </p:txBody>
      </p:sp>
      <p:sp>
        <p:nvSpPr>
          <p:cNvPr id="2" name="Content Placeholder 1"/>
          <p:cNvSpPr>
            <a:spLocks noGrp="1"/>
          </p:cNvSpPr>
          <p:nvPr>
            <p:ph sz="half" idx="1"/>
          </p:nvPr>
        </p:nvSpPr>
        <p:spPr>
          <a:xfrm>
            <a:off x="4724400" y="1524000"/>
            <a:ext cx="4038600" cy="4681728"/>
          </a:xfrm>
        </p:spPr>
        <p:txBody>
          <a:bodyPr/>
          <a:lstStyle/>
          <a:p>
            <a:r>
              <a:rPr lang="en-US" dirty="0" smtClean="0"/>
              <a:t> Before prescribing meds, doctors take into account:</a:t>
            </a:r>
          </a:p>
          <a:p>
            <a:pPr lvl="1"/>
            <a:r>
              <a:rPr lang="en-US" dirty="0" smtClean="0"/>
              <a:t>a person's weight</a:t>
            </a:r>
          </a:p>
          <a:p>
            <a:pPr lvl="1"/>
            <a:r>
              <a:rPr lang="en-US" dirty="0" smtClean="0"/>
              <a:t>how long they've been prescribed the medication</a:t>
            </a:r>
          </a:p>
          <a:p>
            <a:pPr lvl="1"/>
            <a:r>
              <a:rPr lang="en-US" dirty="0" smtClean="0"/>
              <a:t>other medications they are taking</a:t>
            </a:r>
          </a:p>
          <a:p>
            <a:pPr lvl="1"/>
            <a:endParaRPr lang="en-US" dirty="0"/>
          </a:p>
        </p:txBody>
      </p:sp>
      <p:pic>
        <p:nvPicPr>
          <p:cNvPr id="6" name="Picture 5" descr="oxycontin-prescription.jpg"/>
          <p:cNvPicPr>
            <a:picLocks noChangeAspect="1"/>
          </p:cNvPicPr>
          <p:nvPr/>
        </p:nvPicPr>
        <p:blipFill>
          <a:blip r:embed="rId2" cstate="print"/>
          <a:stretch>
            <a:fillRect/>
          </a:stretch>
        </p:blipFill>
        <p:spPr>
          <a:xfrm>
            <a:off x="609600" y="1752600"/>
            <a:ext cx="3305175" cy="3295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 Data – How it Applies to YOU</a:t>
            </a:r>
            <a:endParaRPr lang="en-US" b="1" dirty="0"/>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dirty="0" smtClean="0"/>
              <a:t>Someone abusing prescription drugs may overload their system or make themselves vulnerable to dangerous drug interactions that can cause seizures, coma, or even death.</a:t>
            </a:r>
          </a:p>
          <a:p>
            <a:endParaRPr lang="en-US" dirty="0"/>
          </a:p>
        </p:txBody>
      </p:sp>
      <p:pic>
        <p:nvPicPr>
          <p:cNvPr id="5" name="Picture 4" descr="teen girl sleep with pills.jpg"/>
          <p:cNvPicPr>
            <a:picLocks noChangeAspect="1"/>
          </p:cNvPicPr>
          <p:nvPr/>
        </p:nvPicPr>
        <p:blipFill>
          <a:blip r:embed="rId2" cstate="print"/>
          <a:stretch>
            <a:fillRect/>
          </a:stretch>
        </p:blipFill>
        <p:spPr>
          <a:xfrm>
            <a:off x="2514600" y="3200400"/>
            <a:ext cx="3271395"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2. Form &amp; Dose</a:t>
            </a:r>
            <a:endParaRPr lang="en-US" b="1" dirty="0"/>
          </a:p>
        </p:txBody>
      </p:sp>
      <p:sp>
        <p:nvSpPr>
          <p:cNvPr id="2" name="Content Placeholder 1"/>
          <p:cNvSpPr>
            <a:spLocks noGrp="1"/>
          </p:cNvSpPr>
          <p:nvPr>
            <p:ph sz="quarter" idx="1"/>
          </p:nvPr>
        </p:nvSpPr>
        <p:spPr/>
        <p:txBody>
          <a:bodyPr>
            <a:normAutofit/>
          </a:bodyPr>
          <a:lstStyle/>
          <a:p>
            <a:r>
              <a:rPr lang="en-US" sz="2400" dirty="0" smtClean="0"/>
              <a:t>Doctors know how long it takes for a pill or capsule to dissolve in the stomach, release drugs to the bloodstream, and reach the brain. </a:t>
            </a:r>
            <a:endParaRPr lang="en-US" sz="2400" dirty="0"/>
          </a:p>
        </p:txBody>
      </p:sp>
      <p:pic>
        <p:nvPicPr>
          <p:cNvPr id="4" name="Picture 3" descr="side effects 4.jpg"/>
          <p:cNvPicPr>
            <a:picLocks noChangeAspect="1"/>
          </p:cNvPicPr>
          <p:nvPr/>
        </p:nvPicPr>
        <p:blipFill>
          <a:blip r:embed="rId2" cstate="print"/>
          <a:stretch>
            <a:fillRect/>
          </a:stretch>
        </p:blipFill>
        <p:spPr>
          <a:xfrm>
            <a:off x="3352800" y="3276600"/>
            <a:ext cx="200025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&amp; Dose- How it Applies to YOU</a:t>
            </a:r>
            <a:endParaRPr lang="en-US" b="1" dirty="0"/>
          </a:p>
        </p:txBody>
      </p:sp>
      <p:sp>
        <p:nvSpPr>
          <p:cNvPr id="3" name="Content Placeholder 2"/>
          <p:cNvSpPr>
            <a:spLocks noGrp="1"/>
          </p:cNvSpPr>
          <p:nvPr>
            <p:ph sz="quarter" idx="1"/>
          </p:nvPr>
        </p:nvSpPr>
        <p:spPr>
          <a:xfrm>
            <a:off x="609600" y="3657600"/>
            <a:ext cx="7391400" cy="1828800"/>
          </a:xfrm>
        </p:spPr>
        <p:txBody>
          <a:bodyPr>
            <a:normAutofit/>
          </a:bodyPr>
          <a:lstStyle/>
          <a:p>
            <a:r>
              <a:rPr lang="en-US" sz="2400" dirty="0" smtClean="0"/>
              <a:t>When abused, prescription drugs may be taken in inappropriate doses or by routes of administration that change the way the drugs act in the body and brain, presenting overdose risk.</a:t>
            </a:r>
            <a:endParaRPr lang="en-US" sz="2400" dirty="0"/>
          </a:p>
        </p:txBody>
      </p:sp>
      <p:pic>
        <p:nvPicPr>
          <p:cNvPr id="7" name="Picture 6" descr="teen girl looks high.jpg"/>
          <p:cNvPicPr>
            <a:picLocks noChangeAspect="1"/>
          </p:cNvPicPr>
          <p:nvPr/>
        </p:nvPicPr>
        <p:blipFill>
          <a:blip r:embed="rId2" cstate="print"/>
          <a:stretch>
            <a:fillRect/>
          </a:stretch>
        </p:blipFill>
        <p:spPr>
          <a:xfrm>
            <a:off x="2819400" y="1600200"/>
            <a:ext cx="3209483"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3. Side Effects</a:t>
            </a:r>
            <a:endParaRPr lang="en-US" b="1" dirty="0"/>
          </a:p>
        </p:txBody>
      </p:sp>
      <p:sp>
        <p:nvSpPr>
          <p:cNvPr id="2" name="Content Placeholder 1"/>
          <p:cNvSpPr>
            <a:spLocks noGrp="1"/>
          </p:cNvSpPr>
          <p:nvPr>
            <p:ph sz="half" idx="1"/>
          </p:nvPr>
        </p:nvSpPr>
        <p:spPr>
          <a:xfrm>
            <a:off x="4800600" y="1600200"/>
            <a:ext cx="3962400" cy="4267200"/>
          </a:xfrm>
        </p:spPr>
        <p:txBody>
          <a:bodyPr>
            <a:normAutofit/>
          </a:bodyPr>
          <a:lstStyle/>
          <a:p>
            <a:r>
              <a:rPr lang="en-US" sz="2400" dirty="0" smtClean="0"/>
              <a:t>Prescription drugs are designed to treat a particular illness or condition, but they often have other effects on the body, some of which can be dangerous. </a:t>
            </a:r>
          </a:p>
        </p:txBody>
      </p:sp>
      <p:pic>
        <p:nvPicPr>
          <p:cNvPr id="5" name="Picture 4" descr="side effects 2.jpg"/>
          <p:cNvPicPr>
            <a:picLocks noChangeAspect="1"/>
          </p:cNvPicPr>
          <p:nvPr/>
        </p:nvPicPr>
        <p:blipFill>
          <a:blip r:embed="rId2" cstate="print"/>
          <a:stretch>
            <a:fillRect/>
          </a:stretch>
        </p:blipFill>
        <p:spPr>
          <a:xfrm>
            <a:off x="533400" y="1828800"/>
            <a:ext cx="3435247"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Side Effects – How it Applies to YOU</a:t>
            </a:r>
            <a:endParaRPr lang="en-US" b="1" dirty="0"/>
          </a:p>
        </p:txBody>
      </p:sp>
      <p:sp>
        <p:nvSpPr>
          <p:cNvPr id="3" name="Content Placeholder 2"/>
          <p:cNvSpPr>
            <a:spLocks noGrp="1"/>
          </p:cNvSpPr>
          <p:nvPr>
            <p:ph sz="quarter" idx="1"/>
          </p:nvPr>
        </p:nvSpPr>
        <p:spPr>
          <a:xfrm>
            <a:off x="3886200" y="1676400"/>
            <a:ext cx="4767072" cy="4498848"/>
          </a:xfrm>
        </p:spPr>
        <p:txBody>
          <a:bodyPr/>
          <a:lstStyle/>
          <a:p>
            <a:r>
              <a:rPr lang="en-US" sz="2400" dirty="0" smtClean="0"/>
              <a:t>Side effects can be worse when prescription drugs are not taken as prescribed or are abused in combination with other substances—including alcohol, other prescription drugs, and even over-the-counter drugs, such as cold medicines. </a:t>
            </a:r>
          </a:p>
          <a:p>
            <a:endParaRPr lang="en-US" dirty="0"/>
          </a:p>
        </p:txBody>
      </p:sp>
      <p:pic>
        <p:nvPicPr>
          <p:cNvPr id="5" name="Picture 4" descr="side effects - med bottle.jpg"/>
          <p:cNvPicPr>
            <a:picLocks noChangeAspect="1"/>
          </p:cNvPicPr>
          <p:nvPr/>
        </p:nvPicPr>
        <p:blipFill>
          <a:blip r:embed="rId2" cstate="print"/>
          <a:stretch>
            <a:fillRect/>
          </a:stretch>
        </p:blipFill>
        <p:spPr>
          <a:xfrm>
            <a:off x="304800" y="1905000"/>
            <a:ext cx="3559124" cy="2011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304800" y="2362200"/>
            <a:ext cx="4041648" cy="4038600"/>
          </a:xfrm>
        </p:spPr>
        <p:txBody>
          <a:bodyPr>
            <a:noAutofit/>
          </a:bodyPr>
          <a:lstStyle/>
          <a:p>
            <a:r>
              <a:rPr lang="en-US" sz="1800" dirty="0" smtClean="0"/>
              <a:t>When people take medication as it is prescribed for a medical condition—such as pain or attention deficit hyperactivity disorder (ADHD) they usually do not become addicted, because the medication is prescribed in dosages and forms that  are considered safe for that person. </a:t>
            </a:r>
          </a:p>
          <a:p>
            <a:r>
              <a:rPr lang="en-US" sz="1800" dirty="0" smtClean="0"/>
              <a:t>The person is also monitored by a physician. </a:t>
            </a:r>
          </a:p>
          <a:p>
            <a:r>
              <a:rPr lang="en-US" sz="1800" dirty="0" smtClean="0"/>
              <a:t>The drug addresses a real problem, which makes the person feel better, not high. </a:t>
            </a:r>
          </a:p>
        </p:txBody>
      </p:sp>
      <p:sp>
        <p:nvSpPr>
          <p:cNvPr id="3" name="Title 2"/>
          <p:cNvSpPr>
            <a:spLocks noGrp="1"/>
          </p:cNvSpPr>
          <p:nvPr>
            <p:ph type="title"/>
          </p:nvPr>
        </p:nvSpPr>
        <p:spPr/>
        <p:txBody>
          <a:bodyPr/>
          <a:lstStyle/>
          <a:p>
            <a:r>
              <a:rPr lang="en-US" b="1" dirty="0" smtClean="0"/>
              <a:t>4. Addiction</a:t>
            </a:r>
            <a:endParaRPr lang="en-US" b="1" dirty="0"/>
          </a:p>
        </p:txBody>
      </p:sp>
      <p:pic>
        <p:nvPicPr>
          <p:cNvPr id="5" name="Picture 4" descr="ritalin.jpg"/>
          <p:cNvPicPr>
            <a:picLocks noChangeAspect="1"/>
          </p:cNvPicPr>
          <p:nvPr/>
        </p:nvPicPr>
        <p:blipFill>
          <a:blip r:embed="rId2" cstate="print"/>
          <a:stretch>
            <a:fillRect/>
          </a:stretch>
        </p:blipFill>
        <p:spPr>
          <a:xfrm>
            <a:off x="4800600" y="2514600"/>
            <a:ext cx="3498741" cy="2377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How it Applies to YOU </a:t>
            </a:r>
            <a:endParaRPr lang="en-US" dirty="0"/>
          </a:p>
        </p:txBody>
      </p:sp>
      <p:sp>
        <p:nvSpPr>
          <p:cNvPr id="3" name="Content Placeholder 2"/>
          <p:cNvSpPr>
            <a:spLocks noGrp="1"/>
          </p:cNvSpPr>
          <p:nvPr>
            <p:ph sz="quarter" idx="1"/>
          </p:nvPr>
        </p:nvSpPr>
        <p:spPr>
          <a:xfrm>
            <a:off x="3124200" y="1295400"/>
            <a:ext cx="5410200" cy="3962400"/>
          </a:xfrm>
        </p:spPr>
        <p:txBody>
          <a:bodyPr>
            <a:normAutofit/>
          </a:bodyPr>
          <a:lstStyle/>
          <a:p>
            <a:r>
              <a:rPr lang="en-US" sz="2400" dirty="0" smtClean="0"/>
              <a:t>Medications that affect the brain can change the way it functions—especially when they are taken repeatedly or in large doses. </a:t>
            </a:r>
          </a:p>
          <a:p>
            <a:r>
              <a:rPr lang="en-US" sz="2400" dirty="0" smtClean="0"/>
              <a:t>They can alter the reward system, making it harder for a person to feel good without the drug and possibly leading to intense cravings, which make it hard to stop using. </a:t>
            </a:r>
          </a:p>
          <a:p>
            <a:pPr>
              <a:buNone/>
            </a:pPr>
            <a:endParaRPr lang="en-US" sz="2400" dirty="0"/>
          </a:p>
        </p:txBody>
      </p:sp>
      <p:pic>
        <p:nvPicPr>
          <p:cNvPr id="4" name="Picture 3" descr="rx abuse image with girl in med cabinet.jpg"/>
          <p:cNvPicPr>
            <a:picLocks noChangeAspect="1"/>
          </p:cNvPicPr>
          <p:nvPr/>
        </p:nvPicPr>
        <p:blipFill>
          <a:blip r:embed="rId2" cstate="print"/>
          <a:stretch>
            <a:fillRect/>
          </a:stretch>
        </p:blipFill>
        <p:spPr>
          <a:xfrm>
            <a:off x="304800" y="2286000"/>
            <a:ext cx="2480379"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828800"/>
            <a:ext cx="7391400" cy="758952"/>
          </a:xfrm>
        </p:spPr>
        <p:txBody>
          <a:bodyPr/>
          <a:lstStyle/>
          <a:p>
            <a:r>
              <a:rPr lang="en-US" b="1" dirty="0" smtClean="0"/>
              <a:t>Short &amp; Long Term Effects</a:t>
            </a:r>
            <a:endParaRPr lang="en-US" b="1" dirty="0"/>
          </a:p>
        </p:txBody>
      </p:sp>
      <p:pic>
        <p:nvPicPr>
          <p:cNvPr id="6" name="Picture 5" descr="Teenagers-and-Oxycontin-addiction.jpg"/>
          <p:cNvPicPr>
            <a:picLocks noChangeAspect="1"/>
          </p:cNvPicPr>
          <p:nvPr/>
        </p:nvPicPr>
        <p:blipFill>
          <a:blip r:embed="rId2" cstate="print"/>
          <a:stretch>
            <a:fillRect/>
          </a:stretch>
        </p:blipFill>
        <p:spPr>
          <a:xfrm>
            <a:off x="2667000" y="2667000"/>
            <a:ext cx="2707288" cy="25603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Short &amp; Long Term Effects</a:t>
            </a:r>
            <a:endParaRPr lang="en-US" b="1" dirty="0"/>
          </a:p>
        </p:txBody>
      </p:sp>
      <p:sp>
        <p:nvSpPr>
          <p:cNvPr id="2" name="Content Placeholder 1"/>
          <p:cNvSpPr>
            <a:spLocks noGrp="1"/>
          </p:cNvSpPr>
          <p:nvPr>
            <p:ph sz="half" idx="1"/>
          </p:nvPr>
        </p:nvSpPr>
        <p:spPr/>
        <p:txBody>
          <a:bodyPr>
            <a:normAutofit/>
          </a:bodyPr>
          <a:lstStyle/>
          <a:p>
            <a:pPr fontAlgn="base"/>
            <a:r>
              <a:rPr lang="en-US" dirty="0" smtClean="0"/>
              <a:t>Stimulant Abuse</a:t>
            </a:r>
          </a:p>
          <a:p>
            <a:pPr lvl="1" fontAlgn="base"/>
            <a:r>
              <a:rPr lang="en-US" dirty="0" smtClean="0"/>
              <a:t>causes paranoia, dangerously high body temperatures, and an irregular heartbeat, especially if stimulants are taken in large doses or in ways other than swallowing a pill.</a:t>
            </a:r>
          </a:p>
          <a:p>
            <a:endParaRPr lang="en-US" dirty="0"/>
          </a:p>
        </p:txBody>
      </p:sp>
      <p:pic>
        <p:nvPicPr>
          <p:cNvPr id="4" name="Picture 3" descr="pills falling with boy in background.jpg"/>
          <p:cNvPicPr>
            <a:picLocks noChangeAspect="1"/>
          </p:cNvPicPr>
          <p:nvPr/>
        </p:nvPicPr>
        <p:blipFill>
          <a:blip r:embed="rId2" cstate="print"/>
          <a:stretch>
            <a:fillRect/>
          </a:stretch>
        </p:blipFill>
        <p:spPr>
          <a:xfrm>
            <a:off x="4876800" y="1905000"/>
            <a:ext cx="3502327" cy="26517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Launch GEN Rx in GA?</a:t>
            </a:r>
            <a:endParaRPr lang="en-US" b="1" dirty="0"/>
          </a:p>
        </p:txBody>
      </p:sp>
      <p:sp>
        <p:nvSpPr>
          <p:cNvPr id="3" name="Content Placeholder 2"/>
          <p:cNvSpPr>
            <a:spLocks noGrp="1"/>
          </p:cNvSpPr>
          <p:nvPr>
            <p:ph sz="quarter" idx="1"/>
          </p:nvPr>
        </p:nvSpPr>
        <p:spPr/>
        <p:txBody>
          <a:bodyPr/>
          <a:lstStyle/>
          <a:p>
            <a:r>
              <a:rPr lang="en-US" dirty="0" smtClean="0"/>
              <a:t>CDC has classified Rx drug abuse as an EPIDEMIC</a:t>
            </a:r>
          </a:p>
          <a:p>
            <a:pPr>
              <a:buNone/>
            </a:pPr>
            <a:endParaRPr lang="en-US" dirty="0"/>
          </a:p>
        </p:txBody>
      </p:sp>
      <p:pic>
        <p:nvPicPr>
          <p:cNvPr id="4" name="Picture 3" descr="CDC.jpg"/>
          <p:cNvPicPr>
            <a:picLocks noChangeAspect="1"/>
          </p:cNvPicPr>
          <p:nvPr/>
        </p:nvPicPr>
        <p:blipFill>
          <a:blip r:embed="rId2" cstate="print"/>
          <a:stretch>
            <a:fillRect/>
          </a:stretch>
        </p:blipFill>
        <p:spPr>
          <a:xfrm>
            <a:off x="2667000" y="2667000"/>
            <a:ext cx="2981741"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&amp; Long Term Effects</a:t>
            </a:r>
            <a:endParaRPr lang="en-US" b="1" dirty="0"/>
          </a:p>
        </p:txBody>
      </p:sp>
      <p:sp>
        <p:nvSpPr>
          <p:cNvPr id="3" name="Content Placeholder 2"/>
          <p:cNvSpPr>
            <a:spLocks noGrp="1"/>
          </p:cNvSpPr>
          <p:nvPr>
            <p:ph sz="quarter" idx="1"/>
          </p:nvPr>
        </p:nvSpPr>
        <p:spPr/>
        <p:txBody>
          <a:bodyPr/>
          <a:lstStyle/>
          <a:p>
            <a:r>
              <a:rPr lang="en-US" dirty="0" err="1" smtClean="0"/>
              <a:t>Opioid</a:t>
            </a:r>
            <a:r>
              <a:rPr lang="en-US" dirty="0" smtClean="0"/>
              <a:t> Abuse </a:t>
            </a:r>
          </a:p>
          <a:p>
            <a:pPr lvl="1"/>
            <a:r>
              <a:rPr lang="en-US" dirty="0" err="1" smtClean="0"/>
              <a:t>Opioids</a:t>
            </a:r>
            <a:r>
              <a:rPr lang="en-US" dirty="0" smtClean="0"/>
              <a:t> cause drowsiness, nausea, constipation, and, depending on the amount taken, slowed breathing.</a:t>
            </a:r>
          </a:p>
          <a:p>
            <a:endParaRPr lang="en-US" dirty="0"/>
          </a:p>
        </p:txBody>
      </p:sp>
      <p:pic>
        <p:nvPicPr>
          <p:cNvPr id="6" name="Picture 5" descr="OxyContin-addiction-statistics2.jpg"/>
          <p:cNvPicPr>
            <a:picLocks noChangeAspect="1"/>
          </p:cNvPicPr>
          <p:nvPr/>
        </p:nvPicPr>
        <p:blipFill>
          <a:blip r:embed="rId2" cstate="print"/>
          <a:stretch>
            <a:fillRect/>
          </a:stretch>
        </p:blipFill>
        <p:spPr>
          <a:xfrm>
            <a:off x="2133600" y="3276600"/>
            <a:ext cx="3788227" cy="26517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&amp; Long Term Effects</a:t>
            </a:r>
            <a:endParaRPr lang="en-US" b="1" dirty="0"/>
          </a:p>
        </p:txBody>
      </p:sp>
      <p:sp>
        <p:nvSpPr>
          <p:cNvPr id="3" name="Content Placeholder 2"/>
          <p:cNvSpPr>
            <a:spLocks noGrp="1"/>
          </p:cNvSpPr>
          <p:nvPr>
            <p:ph sz="quarter" idx="1"/>
          </p:nvPr>
        </p:nvSpPr>
        <p:spPr/>
        <p:txBody>
          <a:bodyPr/>
          <a:lstStyle/>
          <a:p>
            <a:r>
              <a:rPr lang="en-US" dirty="0" smtClean="0"/>
              <a:t>Depressant Abuse:</a:t>
            </a:r>
          </a:p>
          <a:p>
            <a:pPr lvl="1"/>
            <a:r>
              <a:rPr lang="en-US" dirty="0" smtClean="0"/>
              <a:t>Causes slurred speech, shallow breathing, fatigue, disorientation, lack of coordination, and seizures (upon withdrawal from chronic abuse).</a:t>
            </a:r>
          </a:p>
          <a:p>
            <a:endParaRPr lang="en-US" dirty="0"/>
          </a:p>
        </p:txBody>
      </p:sp>
      <p:pic>
        <p:nvPicPr>
          <p:cNvPr id="5" name="Picture 4" descr="depressed teen girl.jpg"/>
          <p:cNvPicPr>
            <a:picLocks noChangeAspect="1"/>
          </p:cNvPicPr>
          <p:nvPr/>
        </p:nvPicPr>
        <p:blipFill>
          <a:blip r:embed="rId2" cstate="print"/>
          <a:stretch>
            <a:fillRect/>
          </a:stretch>
        </p:blipFill>
        <p:spPr>
          <a:xfrm>
            <a:off x="2514600" y="3429000"/>
            <a:ext cx="3242929"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&amp; Long Term Effects</a:t>
            </a:r>
            <a:endParaRPr lang="en-US" b="1" dirty="0"/>
          </a:p>
        </p:txBody>
      </p:sp>
      <p:sp>
        <p:nvSpPr>
          <p:cNvPr id="3" name="Content Placeholder 2"/>
          <p:cNvSpPr>
            <a:spLocks noGrp="1"/>
          </p:cNvSpPr>
          <p:nvPr>
            <p:ph sz="half" idx="1"/>
          </p:nvPr>
        </p:nvSpPr>
        <p:spPr>
          <a:xfrm>
            <a:off x="4648200" y="1524000"/>
            <a:ext cx="4038600" cy="4681728"/>
          </a:xfrm>
        </p:spPr>
        <p:txBody>
          <a:bodyPr/>
          <a:lstStyle/>
          <a:p>
            <a:r>
              <a:rPr lang="en-US" dirty="0" smtClean="0"/>
              <a:t>OTC Drug Abuse:</a:t>
            </a:r>
          </a:p>
          <a:p>
            <a:pPr lvl="1"/>
            <a:r>
              <a:rPr lang="en-US" dirty="0" smtClean="0"/>
              <a:t>Over the counter drugs that contain DXM-which usually involves taking doses much bigger than recommended for treating coughs and colds – can impair motor function; produce numbness, nausea &amp; vomiting; and increase heart rate and blood pressure.</a:t>
            </a:r>
          </a:p>
          <a:p>
            <a:endParaRPr lang="en-US" dirty="0"/>
          </a:p>
        </p:txBody>
      </p:sp>
      <p:pic>
        <p:nvPicPr>
          <p:cNvPr id="6" name="Picture 5" descr="ColdMeds on shelf.jpg"/>
          <p:cNvPicPr>
            <a:picLocks noChangeAspect="1"/>
          </p:cNvPicPr>
          <p:nvPr/>
        </p:nvPicPr>
        <p:blipFill>
          <a:blip r:embed="rId2" cstate="print"/>
          <a:stretch>
            <a:fillRect/>
          </a:stretch>
        </p:blipFill>
        <p:spPr>
          <a:xfrm>
            <a:off x="609600" y="1600200"/>
            <a:ext cx="3657600" cy="365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Short &amp; Long Term Effects</a:t>
            </a:r>
            <a:endParaRPr lang="en-US" b="1" dirty="0"/>
          </a:p>
        </p:txBody>
      </p:sp>
      <p:sp>
        <p:nvSpPr>
          <p:cNvPr id="3" name="Content Placeholder 2"/>
          <p:cNvSpPr>
            <a:spLocks noGrp="1"/>
          </p:cNvSpPr>
          <p:nvPr>
            <p:ph sz="quarter" idx="1"/>
          </p:nvPr>
        </p:nvSpPr>
        <p:spPr>
          <a:xfrm>
            <a:off x="304800" y="3352800"/>
            <a:ext cx="8229600" cy="2282952"/>
          </a:xfrm>
        </p:spPr>
        <p:txBody>
          <a:bodyPr/>
          <a:lstStyle/>
          <a:p>
            <a:r>
              <a:rPr lang="en-US" dirty="0" smtClean="0"/>
              <a:t>Abusing any type of mind-altering drug can affect judgment and inhibition and may put a person at heightened risk for HIV and other sexually transmitted diseases (STDs). </a:t>
            </a:r>
          </a:p>
          <a:p>
            <a:endParaRPr lang="en-US" dirty="0"/>
          </a:p>
        </p:txBody>
      </p:sp>
      <p:pic>
        <p:nvPicPr>
          <p:cNvPr id="5" name="Picture 4" descr="drug rehab image of girl in window.jpg"/>
          <p:cNvPicPr>
            <a:picLocks noChangeAspect="1"/>
          </p:cNvPicPr>
          <p:nvPr/>
        </p:nvPicPr>
        <p:blipFill>
          <a:blip r:embed="rId2" cstate="print"/>
          <a:stretch>
            <a:fillRect/>
          </a:stretch>
        </p:blipFill>
        <p:spPr>
          <a:xfrm>
            <a:off x="2590800" y="1752600"/>
            <a:ext cx="3381375" cy="1352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How YOU Can Help</a:t>
            </a:r>
            <a:endParaRPr lang="en-US" b="1" dirty="0"/>
          </a:p>
        </p:txBody>
      </p:sp>
      <p:sp>
        <p:nvSpPr>
          <p:cNvPr id="2" name="Content Placeholder 1"/>
          <p:cNvSpPr>
            <a:spLocks noGrp="1"/>
          </p:cNvSpPr>
          <p:nvPr>
            <p:ph sz="quarter" idx="1"/>
          </p:nvPr>
        </p:nvSpPr>
        <p:spPr>
          <a:xfrm>
            <a:off x="304800" y="1524000"/>
            <a:ext cx="8503920" cy="2209800"/>
          </a:xfrm>
        </p:spPr>
        <p:txBody>
          <a:bodyPr/>
          <a:lstStyle/>
          <a:p>
            <a:r>
              <a:rPr lang="en-US" dirty="0" smtClean="0"/>
              <a:t>Get Involved:</a:t>
            </a:r>
          </a:p>
          <a:p>
            <a:pPr lvl="1"/>
            <a:r>
              <a:rPr lang="en-US" dirty="0" smtClean="0"/>
              <a:t>The Council on Alcohol and Drugs </a:t>
            </a:r>
          </a:p>
          <a:p>
            <a:pPr lvl="1"/>
            <a:r>
              <a:rPr lang="en-US" dirty="0" smtClean="0">
                <a:hlinkClick r:id="rId2"/>
              </a:rPr>
              <a:t>www.stoprxabuseinga.org</a:t>
            </a:r>
            <a:endParaRPr lang="en-US" dirty="0" smtClean="0"/>
          </a:p>
          <a:p>
            <a:pPr lvl="1"/>
            <a:r>
              <a:rPr lang="en-US" dirty="0" smtClean="0"/>
              <a:t>Rx Drug Abuse/Misuse Initiatives in Early, Catoosa, and Gwinnett</a:t>
            </a:r>
            <a:endParaRPr lang="en-US" dirty="0"/>
          </a:p>
        </p:txBody>
      </p:sp>
      <p:pic>
        <p:nvPicPr>
          <p:cNvPr id="4" name="Picture 3" descr="TCAD logo.wmf"/>
          <p:cNvPicPr>
            <a:picLocks noChangeAspect="1"/>
          </p:cNvPicPr>
          <p:nvPr/>
        </p:nvPicPr>
        <p:blipFill>
          <a:blip r:embed="rId3" cstate="print"/>
          <a:stretch>
            <a:fillRect/>
          </a:stretch>
        </p:blipFill>
        <p:spPr>
          <a:xfrm>
            <a:off x="3352800" y="4038600"/>
            <a:ext cx="1724025" cy="1952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Points of Contact</a:t>
            </a:r>
            <a:endParaRPr lang="en-US" b="1" dirty="0"/>
          </a:p>
        </p:txBody>
      </p:sp>
      <p:sp>
        <p:nvSpPr>
          <p:cNvPr id="2" name="Content Placeholder 1"/>
          <p:cNvSpPr>
            <a:spLocks noGrp="1"/>
          </p:cNvSpPr>
          <p:nvPr>
            <p:ph sz="quarter" idx="1"/>
          </p:nvPr>
        </p:nvSpPr>
        <p:spPr/>
        <p:txBody>
          <a:bodyPr/>
          <a:lstStyle/>
          <a:p>
            <a:r>
              <a:rPr lang="en-US" dirty="0" smtClean="0"/>
              <a:t>Department of Behavioral Health</a:t>
            </a:r>
          </a:p>
          <a:p>
            <a:pPr lvl="1"/>
            <a:r>
              <a:rPr lang="en-US" dirty="0" err="1" smtClean="0"/>
              <a:t>Latrina</a:t>
            </a:r>
            <a:r>
              <a:rPr lang="en-US" dirty="0" smtClean="0"/>
              <a:t> Patrick – </a:t>
            </a:r>
            <a:r>
              <a:rPr lang="en-US" dirty="0" smtClean="0">
                <a:hlinkClick r:id="rId2"/>
              </a:rPr>
              <a:t>lapatrick@dbhdd.ga.gov</a:t>
            </a:r>
            <a:endParaRPr lang="en-US" dirty="0" smtClean="0"/>
          </a:p>
          <a:p>
            <a:pPr lvl="1"/>
            <a:r>
              <a:rPr lang="en-US" dirty="0" smtClean="0"/>
              <a:t>(404) 232-1582</a:t>
            </a:r>
          </a:p>
          <a:p>
            <a:r>
              <a:rPr lang="en-US" dirty="0" smtClean="0"/>
              <a:t>The Council on Alcohol &amp; Drugs</a:t>
            </a:r>
          </a:p>
          <a:p>
            <a:pPr lvl="1"/>
            <a:r>
              <a:rPr lang="en-US" dirty="0" smtClean="0"/>
              <a:t>John </a:t>
            </a:r>
            <a:r>
              <a:rPr lang="en-US" dirty="0" err="1" smtClean="0"/>
              <a:t>Bringuel</a:t>
            </a:r>
            <a:r>
              <a:rPr lang="en-US" dirty="0" smtClean="0"/>
              <a:t> – jbringuel@livedrugfree.org</a:t>
            </a:r>
          </a:p>
          <a:p>
            <a:pPr lvl="1"/>
            <a:r>
              <a:rPr lang="en-US" dirty="0" smtClean="0"/>
              <a:t>(404) 223-2484</a:t>
            </a:r>
          </a:p>
          <a:p>
            <a:pPr lvl="1"/>
            <a:r>
              <a:rPr lang="en-US" dirty="0" smtClean="0"/>
              <a:t>www.stoprxabuseinga.org</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References/Resources </a:t>
            </a:r>
            <a:endParaRPr lang="en-US" b="1" dirty="0"/>
          </a:p>
        </p:txBody>
      </p:sp>
      <p:sp>
        <p:nvSpPr>
          <p:cNvPr id="2" name="Content Placeholder 1"/>
          <p:cNvSpPr>
            <a:spLocks noGrp="1"/>
          </p:cNvSpPr>
          <p:nvPr>
            <p:ph sz="quarter" idx="1"/>
          </p:nvPr>
        </p:nvSpPr>
        <p:spPr/>
        <p:txBody>
          <a:bodyPr>
            <a:normAutofit fontScale="92500" lnSpcReduction="10000"/>
          </a:bodyPr>
          <a:lstStyle/>
          <a:p>
            <a:pPr fontAlgn="base"/>
            <a:r>
              <a:rPr lang="en-US" dirty="0" smtClean="0"/>
              <a:t>National Institute on Drug Abuse (NIDA); </a:t>
            </a:r>
            <a:r>
              <a:rPr lang="en-US" dirty="0" smtClean="0">
                <a:hlinkClick r:id="rId2"/>
              </a:rPr>
              <a:t>www.drugabuse.gov</a:t>
            </a:r>
            <a:endParaRPr lang="en-US" dirty="0" smtClean="0"/>
          </a:p>
          <a:p>
            <a:pPr lvl="1" fontAlgn="base"/>
            <a:r>
              <a:rPr lang="en-US" dirty="0" smtClean="0"/>
              <a:t>National Institute on Drug Abuse.</a:t>
            </a:r>
            <a:r>
              <a:rPr lang="en-US" i="1" dirty="0" smtClean="0"/>
              <a:t> </a:t>
            </a:r>
            <a:r>
              <a:rPr lang="en-US" i="1" dirty="0" smtClean="0">
                <a:hlinkClick r:id="rId3"/>
              </a:rPr>
              <a:t>Monitoring the Future. National Results on Adolescent Drug Use. Overview of Key Findings 2012 </a:t>
            </a:r>
            <a:r>
              <a:rPr lang="en-US" dirty="0" smtClean="0">
                <a:hlinkClick r:id="rId3"/>
              </a:rPr>
              <a:t>(http://monitoringthefuture.org).</a:t>
            </a:r>
            <a:r>
              <a:rPr lang="en-US" dirty="0" smtClean="0"/>
              <a:t>Bethesda, MD: NIDA, NIH, DHHS. Printed December 2012. Retrieved December 2012.</a:t>
            </a:r>
          </a:p>
          <a:p>
            <a:pPr fontAlgn="base">
              <a:buNone/>
            </a:pPr>
            <a:endParaRPr lang="en-US" dirty="0" smtClean="0"/>
          </a:p>
          <a:p>
            <a:pPr fontAlgn="base"/>
            <a:r>
              <a:rPr lang="en-US" dirty="0" smtClean="0"/>
              <a:t>Substance Abuse and Mental Health Services Administration (SAMHSA); </a:t>
            </a:r>
            <a:r>
              <a:rPr lang="en-US" dirty="0" smtClean="0">
                <a:hlinkClick r:id="rId4"/>
              </a:rPr>
              <a:t>www.samhsa.gov</a:t>
            </a:r>
            <a:r>
              <a:rPr lang="en-US" dirty="0" smtClean="0"/>
              <a:t> </a:t>
            </a:r>
          </a:p>
          <a:p>
            <a:pPr lvl="1" fontAlgn="base"/>
            <a:r>
              <a:rPr lang="en-US" dirty="0" smtClean="0"/>
              <a:t>Center for Behavioral Health Statistics and Quality; </a:t>
            </a:r>
            <a:r>
              <a:rPr lang="en-US" i="1" dirty="0" smtClean="0">
                <a:hlinkClick r:id="rId5"/>
              </a:rPr>
              <a:t>Results from the 2011 National Survey on Drug Use and Health: Summary of National Findings</a:t>
            </a:r>
            <a:r>
              <a:rPr lang="en-US" dirty="0" smtClean="0"/>
              <a:t> </a:t>
            </a:r>
            <a:r>
              <a:rPr lang="en-US" dirty="0" smtClean="0">
                <a:hlinkClick r:id="rId5"/>
              </a:rPr>
              <a:t>(http://www.samhsa.gov/data/NSDUH/2k11Results/NSDUHresults2011.htm)</a:t>
            </a:r>
            <a:r>
              <a:rPr lang="en-US" dirty="0" smtClean="0"/>
              <a:t>.</a:t>
            </a:r>
          </a:p>
          <a:p>
            <a:pPr fontAlgn="base"/>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Launch GEN Rx in GA?</a:t>
            </a:r>
            <a:endParaRPr lang="en-US" b="1" dirty="0"/>
          </a:p>
        </p:txBody>
      </p:sp>
      <p:sp>
        <p:nvSpPr>
          <p:cNvPr id="3" name="Content Placeholder 2"/>
          <p:cNvSpPr>
            <a:spLocks noGrp="1"/>
          </p:cNvSpPr>
          <p:nvPr>
            <p:ph sz="quarter" idx="1"/>
          </p:nvPr>
        </p:nvSpPr>
        <p:spPr/>
        <p:txBody>
          <a:bodyPr/>
          <a:lstStyle/>
          <a:p>
            <a:r>
              <a:rPr lang="en-US" dirty="0" smtClean="0"/>
              <a:t>Rx drugs are abused more than cocaine, heroin, ecstasy and meth combined. </a:t>
            </a:r>
          </a:p>
        </p:txBody>
      </p:sp>
      <p:pic>
        <p:nvPicPr>
          <p:cNvPr id="4" name="Picture 3" descr="Pills2 - lots of pills and bottles.jpg"/>
          <p:cNvPicPr>
            <a:picLocks noChangeAspect="1"/>
          </p:cNvPicPr>
          <p:nvPr/>
        </p:nvPicPr>
        <p:blipFill>
          <a:blip r:embed="rId2" cstate="print"/>
          <a:stretch>
            <a:fillRect/>
          </a:stretch>
        </p:blipFill>
        <p:spPr>
          <a:xfrm>
            <a:off x="1828800" y="2667000"/>
            <a:ext cx="4778918" cy="320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191000"/>
            <a:ext cx="5638800" cy="758952"/>
          </a:xfrm>
        </p:spPr>
        <p:txBody>
          <a:bodyPr/>
          <a:lstStyle/>
          <a:p>
            <a:r>
              <a:rPr lang="en-US" b="1" dirty="0" smtClean="0"/>
              <a:t>Abuse vs. Misuse</a:t>
            </a:r>
            <a:endParaRPr lang="en-US" b="1" dirty="0"/>
          </a:p>
        </p:txBody>
      </p:sp>
      <p:pic>
        <p:nvPicPr>
          <p:cNvPr id="3" name="Picture 2" descr="drug abuse sign.jpg"/>
          <p:cNvPicPr>
            <a:picLocks noChangeAspect="1"/>
          </p:cNvPicPr>
          <p:nvPr/>
        </p:nvPicPr>
        <p:blipFill>
          <a:blip r:embed="rId2" cstate="print"/>
          <a:stretch>
            <a:fillRect/>
          </a:stretch>
        </p:blipFill>
        <p:spPr>
          <a:xfrm>
            <a:off x="2819400" y="1676400"/>
            <a:ext cx="3435247"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Prescription Drug “Misuse”</a:t>
            </a:r>
            <a:endParaRPr lang="en-US" b="1" dirty="0"/>
          </a:p>
        </p:txBody>
      </p:sp>
      <p:sp>
        <p:nvSpPr>
          <p:cNvPr id="2" name="Content Placeholder 1"/>
          <p:cNvSpPr>
            <a:spLocks noGrp="1"/>
          </p:cNvSpPr>
          <p:nvPr>
            <p:ph sz="half" idx="1"/>
          </p:nvPr>
        </p:nvSpPr>
        <p:spPr>
          <a:xfrm>
            <a:off x="4724400" y="1524000"/>
            <a:ext cx="4038600" cy="4681728"/>
          </a:xfrm>
        </p:spPr>
        <p:txBody>
          <a:bodyPr/>
          <a:lstStyle/>
          <a:p>
            <a:r>
              <a:rPr lang="en-US" dirty="0" smtClean="0"/>
              <a:t>Definition:</a:t>
            </a:r>
          </a:p>
          <a:p>
            <a:pPr lvl="1"/>
            <a:r>
              <a:rPr lang="en-US" dirty="0" smtClean="0"/>
              <a:t>the use of prescription drugs without a prescription or use that occurred simply for the experience or feeling the drug caused.</a:t>
            </a:r>
            <a:endParaRPr lang="en-US" dirty="0"/>
          </a:p>
        </p:txBody>
      </p:sp>
      <p:pic>
        <p:nvPicPr>
          <p:cNvPr id="9" name="Picture 8" descr="girl with pills on tongue.jpg"/>
          <p:cNvPicPr>
            <a:picLocks noChangeAspect="1"/>
          </p:cNvPicPr>
          <p:nvPr/>
        </p:nvPicPr>
        <p:blipFill>
          <a:blip r:embed="rId2" cstate="print"/>
          <a:stretch>
            <a:fillRect/>
          </a:stretch>
        </p:blipFill>
        <p:spPr>
          <a:xfrm>
            <a:off x="1371600" y="1905000"/>
            <a:ext cx="2054753"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Prescription Drug “Abuse”</a:t>
            </a:r>
            <a:endParaRPr lang="en-US" b="1" dirty="0"/>
          </a:p>
        </p:txBody>
      </p:sp>
      <p:sp>
        <p:nvSpPr>
          <p:cNvPr id="2" name="Content Placeholder 1"/>
          <p:cNvSpPr>
            <a:spLocks noGrp="1"/>
          </p:cNvSpPr>
          <p:nvPr>
            <p:ph sz="half" idx="1"/>
          </p:nvPr>
        </p:nvSpPr>
        <p:spPr>
          <a:xfrm>
            <a:off x="4724400" y="1524000"/>
            <a:ext cx="4038600" cy="4681728"/>
          </a:xfrm>
        </p:spPr>
        <p:txBody>
          <a:bodyPr/>
          <a:lstStyle/>
          <a:p>
            <a:r>
              <a:rPr lang="en-US" dirty="0" smtClean="0"/>
              <a:t>Definition:</a:t>
            </a:r>
          </a:p>
          <a:p>
            <a:pPr lvl="1"/>
            <a:r>
              <a:rPr lang="en-US" dirty="0" smtClean="0"/>
              <a:t>When someone takes a prescription drug that was prescribed for someone else in a manner or dosage other than what was prescribed.</a:t>
            </a:r>
          </a:p>
        </p:txBody>
      </p:sp>
      <p:pic>
        <p:nvPicPr>
          <p:cNvPr id="5" name="Picture 4" descr="definition of drug abuse.jpg"/>
          <p:cNvPicPr>
            <a:picLocks noChangeAspect="1"/>
          </p:cNvPicPr>
          <p:nvPr/>
        </p:nvPicPr>
        <p:blipFill>
          <a:blip r:embed="rId2" cstate="print"/>
          <a:stretch>
            <a:fillRect/>
          </a:stretch>
        </p:blipFill>
        <p:spPr>
          <a:xfrm>
            <a:off x="533400" y="2057400"/>
            <a:ext cx="344774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301752" y="2362200"/>
            <a:ext cx="4041648" cy="3927587"/>
          </a:xfrm>
        </p:spPr>
        <p:txBody>
          <a:bodyPr>
            <a:normAutofit fontScale="92500" lnSpcReduction="20000"/>
          </a:bodyPr>
          <a:lstStyle/>
          <a:p>
            <a:pPr fontAlgn="base"/>
            <a:r>
              <a:rPr lang="en-US" dirty="0" smtClean="0"/>
              <a:t>Taken without a prescription</a:t>
            </a:r>
          </a:p>
          <a:p>
            <a:pPr fontAlgn="base"/>
            <a:r>
              <a:rPr lang="en-US" dirty="0" smtClean="0"/>
              <a:t>Taken in a way other than as prescribed</a:t>
            </a:r>
          </a:p>
          <a:p>
            <a:pPr fontAlgn="base"/>
            <a:r>
              <a:rPr lang="en-US" dirty="0" smtClean="0"/>
              <a:t>Taken for the “high” elicited</a:t>
            </a:r>
          </a:p>
          <a:p>
            <a:pPr fontAlgn="base"/>
            <a:r>
              <a:rPr lang="en-US" dirty="0" smtClean="0"/>
              <a:t>Taking a friend's or relative's prescription to treat pain or because you think it will help with studying. </a:t>
            </a:r>
            <a:endParaRPr lang="en-US" dirty="0"/>
          </a:p>
        </p:txBody>
      </p:sp>
      <p:sp>
        <p:nvSpPr>
          <p:cNvPr id="3" name="Title 2"/>
          <p:cNvSpPr>
            <a:spLocks noGrp="1"/>
          </p:cNvSpPr>
          <p:nvPr>
            <p:ph type="title"/>
          </p:nvPr>
        </p:nvSpPr>
        <p:spPr/>
        <p:txBody>
          <a:bodyPr/>
          <a:lstStyle/>
          <a:p>
            <a:r>
              <a:rPr lang="en-US" b="1" dirty="0" smtClean="0"/>
              <a:t>Key Indicators of Abuse</a:t>
            </a:r>
            <a:endParaRPr lang="en-US" b="1" dirty="0"/>
          </a:p>
        </p:txBody>
      </p:sp>
      <p:pic>
        <p:nvPicPr>
          <p:cNvPr id="8" name="Picture 7" descr="teen boy in med cabinet.jpg"/>
          <p:cNvPicPr>
            <a:picLocks noChangeAspect="1"/>
          </p:cNvPicPr>
          <p:nvPr/>
        </p:nvPicPr>
        <p:blipFill>
          <a:blip r:embed="rId2" cstate="print"/>
          <a:stretch>
            <a:fillRect/>
          </a:stretch>
        </p:blipFill>
        <p:spPr>
          <a:xfrm>
            <a:off x="4876800" y="2819400"/>
            <a:ext cx="3572657" cy="23774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Teen Use</a:t>
            </a:r>
            <a:endParaRPr lang="en-US" b="1" dirty="0"/>
          </a:p>
        </p:txBody>
      </p:sp>
      <p:sp>
        <p:nvSpPr>
          <p:cNvPr id="2" name="Content Placeholder 1"/>
          <p:cNvSpPr>
            <a:spLocks noGrp="1"/>
          </p:cNvSpPr>
          <p:nvPr>
            <p:ph sz="quarter" idx="1"/>
          </p:nvPr>
        </p:nvSpPr>
        <p:spPr>
          <a:xfrm>
            <a:off x="301752" y="1371600"/>
            <a:ext cx="8503920" cy="4727448"/>
          </a:xfrm>
        </p:spPr>
        <p:txBody>
          <a:bodyPr>
            <a:normAutofit/>
          </a:bodyPr>
          <a:lstStyle/>
          <a:p>
            <a:endParaRPr lang="en-US" dirty="0" smtClean="0"/>
          </a:p>
          <a:p>
            <a:endParaRPr lang="en-US" dirty="0" smtClean="0"/>
          </a:p>
          <a:p>
            <a:pPr>
              <a:buNone/>
            </a:pPr>
            <a:endParaRPr lang="en-US" dirty="0" smtClean="0"/>
          </a:p>
          <a:p>
            <a:endParaRPr lang="en-US" dirty="0" smtClean="0"/>
          </a:p>
          <a:p>
            <a:r>
              <a:rPr lang="en-US" dirty="0" smtClean="0"/>
              <a:t>Every day in the US, an average of 2,000 teenagers use prescription drugs for the 1</a:t>
            </a:r>
            <a:r>
              <a:rPr lang="en-US" baseline="30000" dirty="0" smtClean="0"/>
              <a:t>st</a:t>
            </a:r>
            <a:r>
              <a:rPr lang="en-US" dirty="0" smtClean="0"/>
              <a:t> time without a doctor's guidance. </a:t>
            </a:r>
          </a:p>
          <a:p>
            <a:r>
              <a:rPr lang="en-US" dirty="0" smtClean="0"/>
              <a:t>Among youth who are 12 to 17 years old, 2.8 percent reported past-month nonmedical use of prescription medications. </a:t>
            </a:r>
          </a:p>
        </p:txBody>
      </p:sp>
      <p:pic>
        <p:nvPicPr>
          <p:cNvPr id="6" name="Picture 5" descr="teen girl holding pill between fingers.jpg"/>
          <p:cNvPicPr>
            <a:picLocks noChangeAspect="1"/>
          </p:cNvPicPr>
          <p:nvPr/>
        </p:nvPicPr>
        <p:blipFill>
          <a:blip r:embed="rId2" cstate="print"/>
          <a:stretch>
            <a:fillRect/>
          </a:stretch>
        </p:blipFill>
        <p:spPr>
          <a:xfrm>
            <a:off x="3048000" y="1524000"/>
            <a:ext cx="2628900" cy="1743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775</TotalTime>
  <Words>1071</Words>
  <Application>Microsoft Macintosh PowerPoint</Application>
  <PresentationFormat>On-screen Show (4:3)</PresentationFormat>
  <Paragraphs>118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Civic</vt:lpstr>
      <vt:lpstr>PowerPoint Presentation</vt:lpstr>
      <vt:lpstr>PowerPoint Presentation</vt:lpstr>
      <vt:lpstr>Why Launch GEN Rx in GA?</vt:lpstr>
      <vt:lpstr>Why Launch GEN Rx in GA?</vt:lpstr>
      <vt:lpstr>Abuse vs. Misuse</vt:lpstr>
      <vt:lpstr>Prescription Drug “Misuse”</vt:lpstr>
      <vt:lpstr>Prescription Drug “Abuse”</vt:lpstr>
      <vt:lpstr>Key Indicators of Abuse</vt:lpstr>
      <vt:lpstr>Teen Use</vt:lpstr>
      <vt:lpstr>Teen Use</vt:lpstr>
      <vt:lpstr>Teen Use</vt:lpstr>
      <vt:lpstr>Teen Use </vt:lpstr>
      <vt:lpstr>Top Reasons for Abuse</vt:lpstr>
      <vt:lpstr>Access</vt:lpstr>
      <vt:lpstr>Myth #1: Rx Drugs are Safer than Illegal Drugs</vt:lpstr>
      <vt:lpstr>Myth #2: OTC Drugs are Safer</vt:lpstr>
      <vt:lpstr>OTC – Cough and Cold Meds</vt:lpstr>
      <vt:lpstr>Most Commonly Abused Rx Drugs</vt:lpstr>
      <vt:lpstr>PowerPoint Presentation</vt:lpstr>
      <vt:lpstr>1. Personal data</vt:lpstr>
      <vt:lpstr>Personal Data – How it Applies to YOU</vt:lpstr>
      <vt:lpstr>2. Form &amp; Dose</vt:lpstr>
      <vt:lpstr>Form &amp; Dose- How it Applies to YOU</vt:lpstr>
      <vt:lpstr>3. Side Effects</vt:lpstr>
      <vt:lpstr>Side Effects – How it Applies to YOU</vt:lpstr>
      <vt:lpstr>4. Addiction</vt:lpstr>
      <vt:lpstr>Addiction- How it Applies to YOU </vt:lpstr>
      <vt:lpstr>Short &amp; Long Term Effects</vt:lpstr>
      <vt:lpstr>Short &amp; Long Term Effects</vt:lpstr>
      <vt:lpstr>Short &amp; Long Term Effects</vt:lpstr>
      <vt:lpstr>Short &amp; Long Term Effects</vt:lpstr>
      <vt:lpstr>Short &amp; Long Term Effects</vt:lpstr>
      <vt:lpstr>Short &amp; Long Term Effects</vt:lpstr>
      <vt:lpstr>How YOU Can Help</vt:lpstr>
      <vt:lpstr>Points of Contact</vt:lpstr>
      <vt:lpstr>References/Resources </vt:lpstr>
    </vt:vector>
  </TitlesOfParts>
  <Company>GTA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Prescription Drug Abuse </dc:title>
  <dc:creator>latrina michelle patrick</dc:creator>
  <cp:lastModifiedBy>Krystal Lokkesmoe</cp:lastModifiedBy>
  <cp:revision>92</cp:revision>
  <dcterms:created xsi:type="dcterms:W3CDTF">2013-01-22T19:06:09Z</dcterms:created>
  <dcterms:modified xsi:type="dcterms:W3CDTF">2015-04-28T15:43:29Z</dcterms:modified>
</cp:coreProperties>
</file>